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sldIdLst>
    <p:sldId id="268" r:id="rId2"/>
    <p:sldId id="262" r:id="rId3"/>
    <p:sldId id="263" r:id="rId4"/>
    <p:sldId id="266" r:id="rId5"/>
    <p:sldId id="260" r:id="rId6"/>
    <p:sldId id="267" r:id="rId7"/>
    <p:sldId id="261" r:id="rId8"/>
    <p:sldId id="265" r:id="rId9"/>
    <p:sldId id="25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8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C06ED3A-4025-482F-B251-512126BC8D55}" type="datetimeFigureOut">
              <a:rPr lang="en-US" smtClean="0"/>
              <a:t>2/24/2020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91391A7-570C-42C0-91C1-6EE261B6EA5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C06ED3A-4025-482F-B251-512126BC8D55}" type="datetimeFigureOut">
              <a:rPr lang="en-US" smtClean="0"/>
              <a:t>2/24/2020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91391A7-570C-42C0-91C1-6EE261B6EA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C06ED3A-4025-482F-B251-512126BC8D55}" type="datetimeFigureOut">
              <a:rPr lang="en-US" smtClean="0"/>
              <a:t>2/24/2020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91391A7-570C-42C0-91C1-6EE261B6EA5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C06ED3A-4025-482F-B251-512126BC8D55}" type="datetimeFigureOut">
              <a:rPr lang="en-US" smtClean="0"/>
              <a:t>2/24/2020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1391A7-570C-42C0-91C1-6EE261B6EA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C06ED3A-4025-482F-B251-512126BC8D55}" type="datetimeFigureOut">
              <a:rPr lang="en-US" smtClean="0"/>
              <a:t>2/24/2020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1391A7-570C-42C0-91C1-6EE261B6EA59}"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C06ED3A-4025-482F-B251-512126BC8D55}" type="datetimeFigureOut">
              <a:rPr lang="en-US" smtClean="0"/>
              <a:t>2/24/2020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91391A7-570C-42C0-91C1-6EE261B6EA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t>Structural Heart Program</a:t>
            </a:r>
            <a:br>
              <a:rPr lang="en-US" sz="2400" dirty="0" smtClean="0"/>
            </a:br>
            <a:r>
              <a:rPr lang="en-US" sz="2400" dirty="0" smtClean="0"/>
              <a:t>The Next Decade in Cardiac Care</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5425" y="2562224"/>
            <a:ext cx="51339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86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801136"/>
          </a:xfrm>
        </p:spPr>
        <p:txBody>
          <a:bodyPr>
            <a:noAutofit/>
          </a:bodyPr>
          <a:lstStyle/>
          <a:p>
            <a:pPr algn="ctr"/>
            <a:r>
              <a:rPr lang="en-US" sz="2400" dirty="0" smtClean="0"/>
              <a:t>Crozer Keystone Health System               Heart and Vascular Care</a:t>
            </a:r>
            <a:endParaRPr lang="en-US" sz="2400" dirty="0"/>
          </a:p>
        </p:txBody>
      </p:sp>
      <p:sp>
        <p:nvSpPr>
          <p:cNvPr id="3" name="Content Placeholder 2"/>
          <p:cNvSpPr>
            <a:spLocks noGrp="1"/>
          </p:cNvSpPr>
          <p:nvPr>
            <p:ph idx="1"/>
          </p:nvPr>
        </p:nvSpPr>
        <p:spPr>
          <a:xfrm>
            <a:off x="476250" y="1409701"/>
            <a:ext cx="8229600" cy="4745038"/>
          </a:xfrm>
        </p:spPr>
        <p:txBody>
          <a:bodyPr>
            <a:normAutofit/>
          </a:bodyPr>
          <a:lstStyle/>
          <a:p>
            <a:r>
              <a:rPr lang="en-US" dirty="0" smtClean="0"/>
              <a:t>Cardiovascular Service Line</a:t>
            </a:r>
          </a:p>
          <a:p>
            <a:pPr lvl="1">
              <a:buFont typeface="Wingdings" panose="05000000000000000000" pitchFamily="2" charset="2"/>
              <a:buChar char="Ø"/>
            </a:pPr>
            <a:r>
              <a:rPr lang="en-US" dirty="0" smtClean="0"/>
              <a:t>Cardiology</a:t>
            </a:r>
          </a:p>
          <a:p>
            <a:pPr lvl="1">
              <a:buFont typeface="Wingdings" panose="05000000000000000000" pitchFamily="2" charset="2"/>
              <a:buChar char="Ø"/>
            </a:pPr>
            <a:r>
              <a:rPr lang="en-US" dirty="0" smtClean="0"/>
              <a:t>Cardiothoracic Surgery</a:t>
            </a:r>
          </a:p>
          <a:p>
            <a:pPr lvl="1">
              <a:buFont typeface="Wingdings" panose="05000000000000000000" pitchFamily="2" charset="2"/>
              <a:buChar char="Ø"/>
            </a:pPr>
            <a:r>
              <a:rPr lang="en-US" dirty="0" smtClean="0"/>
              <a:t>Electrophysiology</a:t>
            </a:r>
          </a:p>
          <a:p>
            <a:pPr lvl="1">
              <a:buFont typeface="Wingdings" panose="05000000000000000000" pitchFamily="2" charset="2"/>
              <a:buChar char="Ø"/>
            </a:pPr>
            <a:r>
              <a:rPr lang="en-US" dirty="0" smtClean="0"/>
              <a:t>Interventional Cardiology</a:t>
            </a:r>
          </a:p>
          <a:p>
            <a:pPr lvl="1">
              <a:buFont typeface="Wingdings" panose="05000000000000000000" pitchFamily="2" charset="2"/>
              <a:buChar char="Ø"/>
            </a:pPr>
            <a:r>
              <a:rPr lang="en-US" dirty="0" smtClean="0"/>
              <a:t>Cardio-Oncology</a:t>
            </a:r>
          </a:p>
          <a:p>
            <a:pPr lvl="1">
              <a:buFont typeface="Wingdings" panose="05000000000000000000" pitchFamily="2" charset="2"/>
              <a:buChar char="Ø"/>
            </a:pPr>
            <a:r>
              <a:rPr lang="en-US" dirty="0" smtClean="0"/>
              <a:t>Vascular Surgery</a:t>
            </a:r>
          </a:p>
          <a:p>
            <a:pPr lvl="1">
              <a:buFont typeface="Wingdings" panose="05000000000000000000" pitchFamily="2" charset="2"/>
              <a:buChar char="Ø"/>
            </a:pPr>
            <a:r>
              <a:rPr lang="en-US" dirty="0" smtClean="0"/>
              <a:t>Cardiac Rehabilitation</a:t>
            </a:r>
          </a:p>
          <a:p>
            <a:pPr lvl="1">
              <a:buFont typeface="Wingdings" panose="05000000000000000000" pitchFamily="2" charset="2"/>
              <a:buChar char="Ø"/>
            </a:pPr>
            <a:r>
              <a:rPr lang="en-US" dirty="0" smtClean="0"/>
              <a:t>Structural Heart Program</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5274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Crozer Keystone Health System </a:t>
            </a:r>
            <a:r>
              <a:rPr lang="en-US" sz="2400" dirty="0" smtClean="0"/>
              <a:t>                                    Structural </a:t>
            </a:r>
            <a:r>
              <a:rPr lang="en-US" sz="2400" dirty="0"/>
              <a:t>Heart </a:t>
            </a:r>
            <a:r>
              <a:rPr lang="en-US" sz="2400" dirty="0" smtClean="0"/>
              <a:t>Program Team</a:t>
            </a:r>
            <a:endParaRPr lang="en-US" sz="2400" dirty="0"/>
          </a:p>
        </p:txBody>
      </p:sp>
      <p:sp>
        <p:nvSpPr>
          <p:cNvPr id="3" name="Content Placeholder 2"/>
          <p:cNvSpPr>
            <a:spLocks noGrp="1"/>
          </p:cNvSpPr>
          <p:nvPr>
            <p:ph idx="1"/>
          </p:nvPr>
        </p:nvSpPr>
        <p:spPr/>
        <p:txBody>
          <a:bodyPr/>
          <a:lstStyle/>
          <a:p>
            <a:r>
              <a:rPr lang="en-US" dirty="0" smtClean="0"/>
              <a:t>Multidisciplinary Heart Team Approach</a:t>
            </a:r>
          </a:p>
          <a:p>
            <a:pPr lvl="1">
              <a:buFont typeface="Wingdings" panose="05000000000000000000" pitchFamily="2" charset="2"/>
              <a:buChar char="Ø"/>
            </a:pPr>
            <a:r>
              <a:rPr lang="en-US" dirty="0" smtClean="0"/>
              <a:t>Collaboration between primary care physicians, referring physicians, cardiology, interventional cardiology and CT surgery</a:t>
            </a:r>
          </a:p>
          <a:p>
            <a:pPr lvl="1">
              <a:buFont typeface="Wingdings" panose="05000000000000000000" pitchFamily="2" charset="2"/>
              <a:buChar char="Ø"/>
            </a:pPr>
            <a:r>
              <a:rPr lang="en-US" dirty="0" smtClean="0"/>
              <a:t>Coordinated care discussed at weekly heart team meeting, communication with specialists &amp; primary care physicians</a:t>
            </a:r>
          </a:p>
          <a:p>
            <a:pPr lvl="1">
              <a:buFont typeface="Wingdings" panose="05000000000000000000" pitchFamily="2" charset="2"/>
              <a:buChar char="Ø"/>
            </a:pPr>
            <a:r>
              <a:rPr lang="en-US" dirty="0" smtClean="0"/>
              <a:t>New Programs include TAVR and WATCHMAN</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88952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Transcatheter Aortic Valve Replacement (TAVR)</a:t>
            </a:r>
            <a:endParaRPr lang="en-US" sz="24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71885" y="1769795"/>
            <a:ext cx="4609629" cy="452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13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Transcatheter Aortic Valve Replacement (TAVR)</a:t>
            </a:r>
          </a:p>
        </p:txBody>
      </p:sp>
      <p:sp>
        <p:nvSpPr>
          <p:cNvPr id="3" name="Content Placeholder 2"/>
          <p:cNvSpPr>
            <a:spLocks noGrp="1"/>
          </p:cNvSpPr>
          <p:nvPr>
            <p:ph idx="1"/>
          </p:nvPr>
        </p:nvSpPr>
        <p:spPr/>
        <p:txBody>
          <a:bodyPr>
            <a:normAutofit/>
          </a:bodyPr>
          <a:lstStyle/>
          <a:p>
            <a:pPr marL="0" indent="0">
              <a:buNone/>
            </a:pPr>
            <a:endParaRPr lang="en-US" dirty="0" smtClean="0"/>
          </a:p>
          <a:p>
            <a:pPr lvl="1">
              <a:buFont typeface="Arial" panose="020B0604020202020204" pitchFamily="34" charset="0"/>
              <a:buChar char="•"/>
            </a:pPr>
            <a:r>
              <a:rPr lang="en-US" dirty="0" smtClean="0"/>
              <a:t>Transcatheter Aortic Valve Replacement (TAVR)</a:t>
            </a:r>
          </a:p>
          <a:p>
            <a:pPr lvl="2">
              <a:buFont typeface="Wingdings" panose="05000000000000000000" pitchFamily="2" charset="2"/>
              <a:buChar char="Ø"/>
            </a:pPr>
            <a:r>
              <a:rPr lang="en-US" dirty="0"/>
              <a:t> </a:t>
            </a:r>
            <a:r>
              <a:rPr lang="en-US" dirty="0" smtClean="0"/>
              <a:t>Procedure treats aortic stenosis – a progressive, life threatening disease</a:t>
            </a:r>
          </a:p>
          <a:p>
            <a:pPr lvl="2">
              <a:buFont typeface="Wingdings" panose="05000000000000000000" pitchFamily="2" charset="2"/>
              <a:buChar char="Ø"/>
            </a:pPr>
            <a:r>
              <a:rPr lang="en-US" dirty="0" smtClean="0"/>
              <a:t>Less invasive, shorter hospital stay</a:t>
            </a:r>
          </a:p>
          <a:p>
            <a:pPr lvl="2">
              <a:buFont typeface="Wingdings" panose="05000000000000000000" pitchFamily="2" charset="2"/>
              <a:buChar char="Ø"/>
            </a:pPr>
            <a:r>
              <a:rPr lang="en-US" dirty="0" smtClean="0"/>
              <a:t>Now offered closer to home at CCMC</a:t>
            </a:r>
          </a:p>
          <a:p>
            <a:pPr lvl="2">
              <a:buFont typeface="Wingdings" panose="05000000000000000000" pitchFamily="2" charset="2"/>
              <a:buChar char="Ø"/>
            </a:pPr>
            <a:r>
              <a:rPr lang="en-US" dirty="0"/>
              <a:t> </a:t>
            </a:r>
            <a:r>
              <a:rPr lang="en-US" dirty="0" smtClean="0"/>
              <a:t>Crozer Chester Medical Center performed the first   TAVR Procedures in Delaware County in November, 2019</a:t>
            </a:r>
          </a:p>
          <a:p>
            <a:pPr lvl="2"/>
            <a:endParaRPr lang="en-US" dirty="0" smtClean="0"/>
          </a:p>
          <a:p>
            <a:pPr lvl="2"/>
            <a:endParaRPr lang="en-US" dirty="0" smtClean="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33128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TAVR TUESDAY</a:t>
            </a:r>
            <a:endParaRPr lang="en-US" sz="2400" dirty="0"/>
          </a:p>
        </p:txBody>
      </p:sp>
      <p:sp>
        <p:nvSpPr>
          <p:cNvPr id="3" name="Content Placeholder 2"/>
          <p:cNvSpPr>
            <a:spLocks noGrp="1"/>
          </p:cNvSpPr>
          <p:nvPr>
            <p:ph idx="1"/>
          </p:nvPr>
        </p:nvSpPr>
        <p:spPr/>
        <p:txBody>
          <a:bodyPr/>
          <a:lstStyle/>
          <a:p>
            <a:endParaRPr lang="en-US" dirty="0"/>
          </a:p>
        </p:txBody>
      </p:sp>
      <p:pic>
        <p:nvPicPr>
          <p:cNvPr id="3074" name="Picture 2" descr="\\homefile03\povc00$\My Pictures\tar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00201"/>
            <a:ext cx="7229475" cy="486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WATCHMAN Device</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4456" y="1609725"/>
            <a:ext cx="6844488" cy="48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39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WATCHMAN Device</a:t>
            </a:r>
            <a:endParaRPr lang="en-US" sz="2400" dirty="0"/>
          </a:p>
        </p:txBody>
      </p:sp>
      <p:sp>
        <p:nvSpPr>
          <p:cNvPr id="3" name="Content Placeholder 2"/>
          <p:cNvSpPr>
            <a:spLocks noGrp="1"/>
          </p:cNvSpPr>
          <p:nvPr>
            <p:ph idx="1"/>
          </p:nvPr>
        </p:nvSpPr>
        <p:spPr/>
        <p:txBody>
          <a:bodyPr>
            <a:normAutofit/>
          </a:bodyPr>
          <a:lstStyle/>
          <a:p>
            <a:r>
              <a:rPr lang="en-US" dirty="0" smtClean="0"/>
              <a:t>What is the Watchman Device?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The WATCHMAN Device reduces the risk of stroke by closing off the left atrial appendage, which is known to be the main source of blood clots in patients with atrial fibrillation </a:t>
            </a:r>
          </a:p>
          <a:p>
            <a:pPr lvl="1">
              <a:buFont typeface="Wingdings" panose="05000000000000000000" pitchFamily="2" charset="2"/>
              <a:buChar char="Ø"/>
            </a:pPr>
            <a:r>
              <a:rPr lang="en-US" dirty="0" smtClean="0"/>
              <a:t>Indicated to reduce the risk of thromboembolism from the left atrial appendage in patients with non-valvular atrial fibrillation.</a:t>
            </a:r>
          </a:p>
          <a:p>
            <a:pPr lvl="1">
              <a:buFont typeface="Wingdings" panose="05000000000000000000" pitchFamily="2" charset="2"/>
              <a:buChar char="Ø"/>
            </a:pPr>
            <a:r>
              <a:rPr lang="en-US" dirty="0" smtClean="0"/>
              <a:t> First cases planned for March, 2020 at Crozer Chester Medical Center</a:t>
            </a:r>
            <a:endParaRPr lang="en-US" dirty="0"/>
          </a:p>
        </p:txBody>
      </p:sp>
    </p:spTree>
    <p:extLst>
      <p:ext uri="{BB962C8B-B14F-4D97-AF65-F5344CB8AC3E}">
        <p14:creationId xmlns:p14="http://schemas.microsoft.com/office/powerpoint/2010/main" val="317427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628776"/>
            <a:ext cx="7219950" cy="475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ctr"/>
            <a:r>
              <a:rPr lang="en-US" sz="2400" dirty="0" smtClean="0"/>
              <a:t>CKHS Structural Heart Team</a:t>
            </a:r>
            <a:endParaRPr lang="en-US" sz="24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86886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TotalTime>
  <Words>221</Words>
  <Application>Microsoft Office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Opulent</vt:lpstr>
      <vt:lpstr>Structural Heart Program The Next Decade in Cardiac Care</vt:lpstr>
      <vt:lpstr>Crozer Keystone Health System               Heart and Vascular Care</vt:lpstr>
      <vt:lpstr>Crozer Keystone Health System                                     Structural Heart Program Team</vt:lpstr>
      <vt:lpstr>Transcatheter Aortic Valve Replacement (TAVR)</vt:lpstr>
      <vt:lpstr>Transcatheter Aortic Valve Replacement (TAVR)</vt:lpstr>
      <vt:lpstr>TAVR TUESDAY</vt:lpstr>
      <vt:lpstr>WATCHMAN Device</vt:lpstr>
      <vt:lpstr>WATCHMAN Device</vt:lpstr>
      <vt:lpstr>CKHS Structural Heart Team</vt:lpstr>
    </vt:vector>
  </TitlesOfParts>
  <Company>Crozer-Keystone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Povey, Claire</dc:creator>
  <cp:lastModifiedBy>Povey, Claire</cp:lastModifiedBy>
  <cp:revision>14</cp:revision>
  <dcterms:created xsi:type="dcterms:W3CDTF">2020-02-24T10:59:59Z</dcterms:created>
  <dcterms:modified xsi:type="dcterms:W3CDTF">2020-02-24T16:38:16Z</dcterms:modified>
</cp:coreProperties>
</file>